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20.jpeg" ContentType="image/jpeg"/>
  <Override PartName="/ppt/media/image9.png" ContentType="image/png"/>
  <Override PartName="/ppt/media/image11.png" ContentType="image/png"/>
  <Override PartName="/ppt/media/image19.jpeg" ContentType="image/jpeg"/>
  <Override PartName="/ppt/media/image29.wmf" ContentType="image/x-wmf"/>
  <Override PartName="/ppt/media/image7.jpeg" ContentType="image/jpeg"/>
  <Override PartName="/ppt/media/image6.png" ContentType="image/png"/>
  <Override PartName="/ppt/media/image14.wmf" ContentType="image/x-wmf"/>
  <Override PartName="/ppt/media/image5.wmf" ContentType="image/x-wmf"/>
  <Override PartName="/ppt/media/image10.png" ContentType="image/png"/>
  <Override PartName="/ppt/media/image28.wmf" ContentType="image/x-wmf"/>
  <Override PartName="/ppt/media/image4.wmf" ContentType="image/x-wmf"/>
  <Override PartName="/ppt/media/image27.wmf" ContentType="image/x-wmf"/>
  <Override PartName="/ppt/media/image13.jpeg" ContentType="image/jpeg"/>
  <Override PartName="/ppt/media/image8.jpeg" ContentType="image/jpeg"/>
  <Override PartName="/ppt/media/image26.png" ContentType="image/png"/>
  <Override PartName="/ppt/media/image25.png" ContentType="image/png"/>
  <Override PartName="/ppt/media/image23.wmf" ContentType="image/x-wmf"/>
  <Override PartName="/ppt/media/image22.wmf" ContentType="image/x-wmf"/>
  <Override PartName="/ppt/media/image21.wmf" ContentType="image/x-wmf"/>
  <Override PartName="/ppt/media/image18.tif" ContentType="image/tiff"/>
  <Override PartName="/ppt/media/image3.wmf" ContentType="image/x-wmf"/>
  <Override PartName="/ppt/media/image17.png" ContentType="image/png"/>
  <Override PartName="/ppt/media/image16.png" ContentType="image/png"/>
  <Override PartName="/ppt/media/image15.png" ContentType="image/png"/>
  <Override PartName="/ppt/media/image24.wmf" ContentType="image/x-wmf"/>
  <Override PartName="/ppt/media/image1.wmf" ContentType="image/x-wmf"/>
  <Override PartName="/ppt/media/image2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A651085-05A9-4E6F-8287-A931E7EFA26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638062-9E11-486A-8E9F-E4A3D307F75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8417EA-C0EC-4B28-85EB-C992A27A9AF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EF89A6-CACA-413D-836C-8E6149665B9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D7BB5A-50EE-4353-A9AA-E85BE050C26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B92BB2-0E47-4EFA-B059-7F51594B46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DA5EB4-A116-4CD3-B58A-F180851382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E92408-C73A-4298-9D43-53C7D5AE1D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A92B11-DB9C-46F1-BDE9-475EEEBF53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5CE783-4B61-4669-AA62-1152A06DB8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385AB2-28D5-4EF2-991F-DD6A784019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954C94-E4F5-4805-ADE6-F6186AF5DD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0F8DF2-B223-4873-A2E8-19C3784B4E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7C76E1-2B2D-4F69-B2B8-E4B4C8604F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239EA0-C50D-4D42-B91F-0165953600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417733-AAFA-41E9-B193-4CBD08E64D5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3716D9-99F4-4716-B956-C3BD535106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E8F5AB-6F42-4A98-B974-3BD96737EF8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68B0B2-B626-491C-9EAB-D871AE5F6F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10672E-FB47-4512-8DBE-625DE1DBA2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CD107D-FE97-4AD5-A4E4-DF7FFC7D16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5A910F-8639-497E-BBEE-B2A2433B09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2F8677-8F6E-440F-81FE-2FF9BE543A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677402-1192-425F-BFDC-D936F4F9D6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B0F857-FDC5-40FA-8207-229AEB5C6C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D153F0-1A54-48D1-B342-C2345F76B9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62B1A8-287F-47AE-852B-5006BFE2ED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76076A-FFDB-4344-BB30-BBE8655A082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75ABCB-E476-4648-8089-C89069559E9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31CDB2-897A-49AA-8246-9C118F045C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ADEBA0E-6A4A-46E2-9D2B-06D74464C3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5009D6-125D-44A6-8C0E-F43A38DBDA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0E1B58-5D97-442B-88AB-0FE7E19DDC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477D4BC-F8AB-41CD-B393-B7B743E81C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A606F96-A3D4-43D9-8CA6-AB5D5A929B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239A9C-1516-46AD-9644-AC83A08FF5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2663763-9170-4B52-812C-B7FA5E3548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3D3B80F-4FD2-4349-8E06-83C963DB85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F2BA44-0371-4E0D-B5AD-676DF391BC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475E937-2AA8-4262-BECE-F34E749EA46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69CF62-49ED-4951-BC4E-82459E1135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BED69F5-AB53-44D4-81FE-B28584E92C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EC0B5B8-928C-4138-9CD3-2688B734C4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4A8A460-FF6E-4A67-83D3-9F261813D2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80D61E3-84CF-4F1E-8299-A383380EF0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B41B5C-B07E-4ADD-BD02-EBDE2390DC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A8E3C37-FDAD-464D-828E-9F46B7C1B7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E774D16-4471-445F-9C72-7D531884E1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2F3B0B9-17A3-4A01-9740-363E301A88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343A10-8854-4E07-AAF1-ACAB68DAF1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B2063AC-D787-4673-9633-1D54FA0007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33ACF62-34BF-460E-BEBE-0C0A3B6924A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0E48210-5B7C-41CE-88A5-6E2E8455C7A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613474C-7BF6-43F2-87AC-570471051B5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14838D1-D349-472C-B146-2FA39D091F4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5A346A6-DB27-4C3C-9F75-A55EF4FA638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6339880F-04EC-4FA1-9805-654121E2628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wmf"/><Relationship Id="rId6" Type="http://schemas.openxmlformats.org/officeDocument/2006/relationships/image" Target="../media/image28.wmf"/><Relationship Id="rId7" Type="http://schemas.openxmlformats.org/officeDocument/2006/relationships/image" Target="../media/image29.wmf"/><Relationship Id="rId8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t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3280" cy="685080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70600" cy="1468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Welcome to ASEN 3728</a:t>
            </a: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80080" cy="43862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9" name="Picture 6" descr="Miami Rick ✈️🇺🇸 on Twitter: &quot;I'll just leave this....here ..."/>
          <p:cNvPicPr/>
          <p:nvPr/>
        </p:nvPicPr>
        <p:blipFill>
          <a:blip r:embed="rId1"/>
          <a:stretch/>
        </p:blipFill>
        <p:spPr>
          <a:xfrm>
            <a:off x="2028240" y="914400"/>
            <a:ext cx="5056920" cy="507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5920" cy="685620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143000" y="914040"/>
            <a:ext cx="30546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3" name="TextBox 2"/>
          <p:cNvSpPr/>
          <p:nvPr/>
        </p:nvSpPr>
        <p:spPr>
          <a:xfrm>
            <a:off x="1292400" y="2444400"/>
            <a:ext cx="64252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5" name="TextBox 5"/>
          <p:cNvSpPr/>
          <p:nvPr/>
        </p:nvSpPr>
        <p:spPr>
          <a:xfrm>
            <a:off x="4545000" y="1454400"/>
            <a:ext cx="43380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3040" cy="115920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5720" cy="30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9" name="TextBox 5"/>
          <p:cNvSpPr/>
          <p:nvPr/>
        </p:nvSpPr>
        <p:spPr>
          <a:xfrm>
            <a:off x="4545000" y="837360"/>
            <a:ext cx="43380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3040" cy="115920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5720" cy="303120"/>
          </a:xfrm>
          <a:prstGeom prst="rect">
            <a:avLst/>
          </a:prstGeom>
          <a:ln w="0">
            <a:noFill/>
          </a:ln>
        </p:spPr>
      </p:pic>
      <p:sp>
        <p:nvSpPr>
          <p:cNvPr id="272" name="TextBox 7"/>
          <p:cNvSpPr/>
          <p:nvPr/>
        </p:nvSpPr>
        <p:spPr>
          <a:xfrm>
            <a:off x="3200400" y="5244120"/>
            <a:ext cx="27511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3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2800" y="4312440"/>
            <a:ext cx="2843640" cy="772560"/>
          </a:xfrm>
          <a:prstGeom prst="rect">
            <a:avLst/>
          </a:prstGeom>
          <a:ln w="9525">
            <a:noFill/>
          </a:ln>
        </p:spPr>
      </p:pic>
      <p:sp>
        <p:nvSpPr>
          <p:cNvPr id="274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840" y="3961800"/>
            <a:ext cx="2843640" cy="772560"/>
          </a:xfrm>
          <a:prstGeom prst="rect">
            <a:avLst/>
          </a:prstGeom>
          <a:ln w="9525">
            <a:noFill/>
          </a:ln>
        </p:spPr>
      </p:pic>
      <p:sp>
        <p:nvSpPr>
          <p:cNvPr id="278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TextBox 18"/>
          <p:cNvSpPr/>
          <p:nvPr/>
        </p:nvSpPr>
        <p:spPr>
          <a:xfrm>
            <a:off x="371880" y="2408400"/>
            <a:ext cx="86050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2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5720" cy="303120"/>
          </a:xfrm>
          <a:prstGeom prst="rect">
            <a:avLst/>
          </a:prstGeom>
          <a:ln w="0">
            <a:noFill/>
          </a:ln>
        </p:spPr>
      </p:pic>
      <p:sp>
        <p:nvSpPr>
          <p:cNvPr id="283" name="Rectangle 4"/>
          <p:cNvSpPr/>
          <p:nvPr/>
        </p:nvSpPr>
        <p:spPr>
          <a:xfrm>
            <a:off x="225000" y="2307600"/>
            <a:ext cx="8752320" cy="38872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4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5720" cy="23940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5720" cy="239400"/>
          </a:xfrm>
          <a:prstGeom prst="rect">
            <a:avLst/>
          </a:prstGeom>
          <a:ln w="0">
            <a:noFill/>
          </a:ln>
        </p:spPr>
      </p:pic>
      <p:sp>
        <p:nvSpPr>
          <p:cNvPr id="286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7" descr="tempest_low.JPG"/>
          <p:cNvPicPr/>
          <p:nvPr/>
        </p:nvPicPr>
        <p:blipFill>
          <a:blip r:embed="rId1"/>
          <a:srcRect l="0" t="3582" r="0" b="37942"/>
          <a:stretch/>
        </p:blipFill>
        <p:spPr>
          <a:xfrm>
            <a:off x="137880" y="96840"/>
            <a:ext cx="2878920" cy="11206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59360" y="230760"/>
            <a:ext cx="5384160" cy="732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Outline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24" name="Rectangle 3"/>
          <p:cNvSpPr/>
          <p:nvPr/>
        </p:nvSpPr>
        <p:spPr>
          <a:xfrm>
            <a:off x="324000" y="1472040"/>
            <a:ext cx="5078160" cy="1955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What is A/C Dynamics About?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Course Logistics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Nomenclature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My Background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Aircraft Dynamics and </a:t>
            </a:r>
            <a:r>
              <a:rPr b="0" lang="en-US" sz="4400" spc="-1" strike="noStrike">
                <a:latin typeface="Arial"/>
              </a:rPr>
              <a:t>Controls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685800" y="1539360"/>
            <a:ext cx="43434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800" spc="-1" strike="noStrike">
                <a:latin typeface="Arial"/>
              </a:rPr>
              <a:t>Aeronautical Engineering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7" name=""/>
          <p:cNvSpPr txBox="1"/>
          <p:nvPr/>
        </p:nvSpPr>
        <p:spPr>
          <a:xfrm>
            <a:off x="914400" y="2286000"/>
            <a:ext cx="4343400" cy="327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Aerodynamics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Structures and Materials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Propulsion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AutoNum type="arabicParenR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Dynamics and Controls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5029200" y="3200400"/>
            <a:ext cx="34290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Keep the pointy end in front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Get the aircraft to where we want to </a:t>
            </a:r>
            <a:r>
              <a:rPr b="0" lang="en-US" sz="1800" spc="-1" strike="noStrike">
                <a:latin typeface="Arial"/>
              </a:rPr>
              <a:t>go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"/>
          <p:cNvSpPr txBox="1"/>
          <p:nvPr/>
        </p:nvSpPr>
        <p:spPr>
          <a:xfrm>
            <a:off x="685800" y="4372200"/>
            <a:ext cx="628092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 this class, we will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Develop a mathematical model of aircraft (A/C) behavior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Learn how to create an aircraft computer simulation model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Design control systems to effect desirable dynamics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1" name="TextBox 3"/>
          <p:cNvSpPr/>
          <p:nvPr/>
        </p:nvSpPr>
        <p:spPr>
          <a:xfrm>
            <a:off x="933120" y="1598760"/>
            <a:ext cx="5864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Newton’s Laws     (ASEN 2703)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TextBox 4"/>
          <p:cNvSpPr/>
          <p:nvPr/>
        </p:nvSpPr>
        <p:spPr>
          <a:xfrm>
            <a:off x="543960" y="2269080"/>
            <a:ext cx="62924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+ Aerodynamics       (ASEN 2702,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ASEN 3711)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3" name="TextBox 5"/>
          <p:cNvSpPr/>
          <p:nvPr/>
        </p:nvSpPr>
        <p:spPr>
          <a:xfrm>
            <a:off x="920520" y="3574800"/>
            <a:ext cx="5873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 (ASEN 3728)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Straight Connector 8"/>
          <p:cNvSpPr/>
          <p:nvPr/>
        </p:nvSpPr>
        <p:spPr>
          <a:xfrm>
            <a:off x="595800" y="3433320"/>
            <a:ext cx="61246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5" name="TextBox 15"/>
          <p:cNvSpPr/>
          <p:nvPr/>
        </p:nvSpPr>
        <p:spPr>
          <a:xfrm>
            <a:off x="6818400" y="1524960"/>
            <a:ext cx="21675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Inertial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6" name="TextBox 16"/>
          <p:cNvSpPr/>
          <p:nvPr/>
        </p:nvSpPr>
        <p:spPr>
          <a:xfrm>
            <a:off x="6857640" y="2458080"/>
            <a:ext cx="21625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Body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7" name="TextBox 17"/>
          <p:cNvSpPr/>
          <p:nvPr/>
        </p:nvSpPr>
        <p:spPr>
          <a:xfrm>
            <a:off x="893880" y="5223960"/>
            <a:ext cx="5617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Nonlinear Equations of Motion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8" name="Right Arrow 18"/>
          <p:cNvSpPr/>
          <p:nvPr/>
        </p:nvSpPr>
        <p:spPr>
          <a:xfrm rot="5400000">
            <a:off x="3705840" y="4543200"/>
            <a:ext cx="807120" cy="398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080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Course Hub: Canvas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457200" y="914400"/>
            <a:ext cx="8264880" cy="509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My Assumptions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2" name="Picture 3" descr=""/>
          <p:cNvPicPr/>
          <p:nvPr/>
        </p:nvPicPr>
        <p:blipFill>
          <a:blip r:embed="rId1"/>
          <a:stretch/>
        </p:blipFill>
        <p:spPr>
          <a:xfrm>
            <a:off x="5954400" y="3519360"/>
            <a:ext cx="2730600" cy="13644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43" name="Picture 4" descr=""/>
          <p:cNvPicPr/>
          <p:nvPr/>
        </p:nvPicPr>
        <p:blipFill>
          <a:blip r:embed="rId2"/>
          <a:stretch/>
        </p:blipFill>
        <p:spPr>
          <a:xfrm>
            <a:off x="5954400" y="1737720"/>
            <a:ext cx="2730600" cy="13644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44" name=""/>
          <p:cNvSpPr txBox="1"/>
          <p:nvPr/>
        </p:nvSpPr>
        <p:spPr>
          <a:xfrm>
            <a:off x="183600" y="1279440"/>
            <a:ext cx="5531400" cy="43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material is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challenging,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and can take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multiple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engagements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understand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fully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student who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comes to my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office or asks a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question wants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learn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It may take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multiple ways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of explaining a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concept before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student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must work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together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help you find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way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Taking notes in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class 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doing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homework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yourselves are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critical steps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 am trying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bring you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point of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understanding,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not just give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 the answer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will have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fun this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semester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85800" y="724320"/>
            <a:ext cx="7714800" cy="47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85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37080" y="4506480"/>
            <a:ext cx="9053280" cy="1894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a week I will feature course-related memes and videos from the Internet.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Students should email me links to memes and videos on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topics related to the course content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(not about the course itself).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8" name="Picture 2" descr="http://headblitz.com/wp-content/uploads/2012/03/tosh0.jpg"/>
          <p:cNvPicPr/>
          <p:nvPr/>
        </p:nvPicPr>
        <p:blipFill>
          <a:blip r:embed="rId1"/>
          <a:stretch/>
        </p:blipFill>
        <p:spPr>
          <a:xfrm>
            <a:off x="1717920" y="959040"/>
            <a:ext cx="5622120" cy="3309840"/>
          </a:xfrm>
          <a:prstGeom prst="rect">
            <a:avLst/>
          </a:prstGeom>
          <a:ln w="0">
            <a:solidFill>
              <a:srgbClr val="b3b3b3"/>
            </a:solidFill>
          </a:ln>
        </p:spPr>
      </p:pic>
      <p:sp>
        <p:nvSpPr>
          <p:cNvPr id="249" name="Rectangle 5"/>
          <p:cNvSpPr/>
          <p:nvPr/>
        </p:nvSpPr>
        <p:spPr>
          <a:xfrm>
            <a:off x="3053880" y="1974960"/>
            <a:ext cx="3239280" cy="806040"/>
          </a:xfrm>
          <a:prstGeom prst="rect">
            <a:avLst/>
          </a:prstGeom>
          <a:solidFill>
            <a:srgbClr val="0070c0"/>
          </a:solidFill>
          <a:ln w="12700">
            <a:solidFill>
              <a:srgbClr val="40404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Rectangle 3"/>
          <p:cNvSpPr/>
          <p:nvPr/>
        </p:nvSpPr>
        <p:spPr>
          <a:xfrm>
            <a:off x="3065040" y="1860840"/>
            <a:ext cx="32385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3728</a:t>
            </a:r>
            <a:r>
              <a:rPr b="1" lang="en-US" sz="6000" spc="-1" strike="noStrike">
                <a:solidFill>
                  <a:srgbClr val="ff0000"/>
                </a:solidFill>
                <a:latin typeface="Rockwell Extra Bold"/>
                <a:ea typeface="Arial"/>
              </a:rPr>
              <a:t>.</a:t>
            </a: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O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51" name="Picture 7" descr="Boulder FL master.eps"/>
          <p:cNvPicPr/>
          <p:nvPr/>
        </p:nvPicPr>
        <p:blipFill>
          <a:blip r:embed="rId2"/>
          <a:srcRect l="0" t="0" r="77874" b="0"/>
          <a:stretch/>
        </p:blipFill>
        <p:spPr>
          <a:xfrm rot="210000">
            <a:off x="2514240" y="2942280"/>
            <a:ext cx="240480" cy="21924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1301040" y="820440"/>
            <a:ext cx="6241320" cy="356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10" descr=""/>
          <p:cNvPicPr/>
          <p:nvPr/>
        </p:nvPicPr>
        <p:blipFill>
          <a:blip r:embed="rId1"/>
          <a:stretch/>
        </p:blipFill>
        <p:spPr>
          <a:xfrm>
            <a:off x="1010880" y="857160"/>
            <a:ext cx="6263280" cy="536076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8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5" name="Rectangle 1"/>
          <p:cNvSpPr/>
          <p:nvPr/>
        </p:nvSpPr>
        <p:spPr>
          <a:xfrm>
            <a:off x="4423320" y="1821240"/>
            <a:ext cx="2607480" cy="615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6" name="Content Placeholder 4" descr=""/>
          <p:cNvPicPr/>
          <p:nvPr/>
        </p:nvPicPr>
        <p:blipFill>
          <a:blip r:embed="rId2"/>
          <a:srcRect l="0" t="0" r="0" b="5897"/>
          <a:stretch/>
        </p:blipFill>
        <p:spPr>
          <a:xfrm>
            <a:off x="5070600" y="857160"/>
            <a:ext cx="2081880" cy="2375640"/>
          </a:xfrm>
          <a:prstGeom prst="rect">
            <a:avLst/>
          </a:prstGeom>
          <a:ln w="9525">
            <a:noFill/>
          </a:ln>
        </p:spPr>
      </p:pic>
      <p:pic>
        <p:nvPicPr>
          <p:cNvPr id="257" name="Picture 2" descr=""/>
          <p:cNvPicPr/>
          <p:nvPr/>
        </p:nvPicPr>
        <p:blipFill>
          <a:blip r:embed="rId3"/>
          <a:stretch/>
        </p:blipFill>
        <p:spPr>
          <a:xfrm>
            <a:off x="4213800" y="3481200"/>
            <a:ext cx="4726440" cy="255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43059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2025-01-14T12:56:29Z</dcterms:modified>
  <cp:revision>324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